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0dc445c4e844bc4" /><Relationship Type="http://schemas.openxmlformats.org/officeDocument/2006/relationships/extended-properties" Target="/docProps/app.xml" Id="Rc98524201bd24bd6" /><Relationship Type="http://schemas.openxmlformats.org/officeDocument/2006/relationships/officeDocument" Target="/ppt/presentation.xml" Id="R1bebade7ce1943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8f934a217445bb"/>
  </p:sldMasterIdLst>
  <p:notesMasterIdLst>
    <p:notesMasterId xmlns:r="http://schemas.openxmlformats.org/officeDocument/2006/relationships" r:id="R3bf06bd43b654518"/>
  </p:notesMasterIdLst>
  <p:sldIdLst>
    <p:sldId xmlns:r="http://schemas.openxmlformats.org/officeDocument/2006/relationships" id="256" r:id="R39c47b8d8be64552"/>
    <p:sldId xmlns:r="http://schemas.openxmlformats.org/officeDocument/2006/relationships" id="257" r:id="Rac12e4d912a349a7"/>
    <p:sldId xmlns:r="http://schemas.openxmlformats.org/officeDocument/2006/relationships" id="258" r:id="R47069f1107c54e1b"/>
    <p:sldId xmlns:r="http://schemas.openxmlformats.org/officeDocument/2006/relationships" id="259" r:id="R92ac2c9a9a294624"/>
    <p:sldId xmlns:r="http://schemas.openxmlformats.org/officeDocument/2006/relationships" id="260" r:id="R37d8dd10a36c4692"/>
    <p:sldId xmlns:r="http://schemas.openxmlformats.org/officeDocument/2006/relationships" id="261" r:id="R29252e3155704de7"/>
    <p:sldId xmlns:r="http://schemas.openxmlformats.org/officeDocument/2006/relationships" id="262" r:id="R33f5578e23bc4610"/>
    <p:sldId xmlns:r="http://schemas.openxmlformats.org/officeDocument/2006/relationships" id="263" r:id="R0f940322f8eb4540"/>
    <p:sldId xmlns:r="http://schemas.openxmlformats.org/officeDocument/2006/relationships" id="264" r:id="R0f09309b4fb24c41"/>
    <p:sldId xmlns:r="http://schemas.openxmlformats.org/officeDocument/2006/relationships" id="265" r:id="Rf61921d7b78e4be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32ad3d572184b36" /><Relationship Type="http://schemas.openxmlformats.org/officeDocument/2006/relationships/slideMaster" Target="/ppt/slideMasters/slideMaster1.xml" Id="Rf48f934a217445bb" /><Relationship Type="http://schemas.openxmlformats.org/officeDocument/2006/relationships/notesMaster" Target="/ppt/notesMasters/notesMaster1.xml" Id="R3bf06bd43b654518" /><Relationship Type="http://schemas.openxmlformats.org/officeDocument/2006/relationships/presProps" Target="/ppt/presProps.xml" Id="Rb9020b1550bd4e38" /><Relationship Type="http://schemas.openxmlformats.org/officeDocument/2006/relationships/tableStyles" Target="/ppt/tableStyles.xml" Id="R159df16b84454b16" /><Relationship Type="http://schemas.openxmlformats.org/officeDocument/2006/relationships/slide" Target="/ppt/slides/slide1.xml" Id="R39c47b8d8be64552" /><Relationship Type="http://schemas.openxmlformats.org/officeDocument/2006/relationships/slide" Target="/ppt/slides/slide2.xml" Id="Rac12e4d912a349a7" /><Relationship Type="http://schemas.openxmlformats.org/officeDocument/2006/relationships/slide" Target="/ppt/slides/slide3.xml" Id="R47069f1107c54e1b" /><Relationship Type="http://schemas.openxmlformats.org/officeDocument/2006/relationships/slide" Target="/ppt/slides/slide4.xml" Id="R92ac2c9a9a294624" /><Relationship Type="http://schemas.openxmlformats.org/officeDocument/2006/relationships/slide" Target="/ppt/slides/slide5.xml" Id="R37d8dd10a36c4692" /><Relationship Type="http://schemas.openxmlformats.org/officeDocument/2006/relationships/slide" Target="/ppt/slides/slide6.xml" Id="R29252e3155704de7" /><Relationship Type="http://schemas.openxmlformats.org/officeDocument/2006/relationships/slide" Target="/ppt/slides/slide7.xml" Id="R33f5578e23bc4610" /><Relationship Type="http://schemas.openxmlformats.org/officeDocument/2006/relationships/slide" Target="/ppt/slides/slide8.xml" Id="R0f940322f8eb4540" /><Relationship Type="http://schemas.openxmlformats.org/officeDocument/2006/relationships/slide" Target="/ppt/slides/slide9.xml" Id="R0f09309b4fb24c41" /><Relationship Type="http://schemas.openxmlformats.org/officeDocument/2006/relationships/slide" Target="/ppt/slides/slide10.xml" Id="Rf61921d7b78e4be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ab13d4081d84d1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9f215950a5f4471" /><Relationship Type="http://schemas.openxmlformats.org/officeDocument/2006/relationships/notesMaster" Target="/ppt/notesMasters/notesMaster1.xml" Id="Rd7a2f0eb5aed4b1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eb748505444b4a9f" /><Relationship Type="http://schemas.openxmlformats.org/officeDocument/2006/relationships/notesMaster" Target="/ppt/notesMasters/notesMaster1.xml" Id="R887a6afad3dc429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cd722cb3ba84ba5" /><Relationship Type="http://schemas.openxmlformats.org/officeDocument/2006/relationships/notesMaster" Target="/ppt/notesMasters/notesMaster1.xml" Id="R163b65cd467e42b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d4ebee8202b4412" /><Relationship Type="http://schemas.openxmlformats.org/officeDocument/2006/relationships/notesMaster" Target="/ppt/notesMasters/notesMaster1.xml" Id="Rc610d9fdf45a49f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2649230474c4a77" /><Relationship Type="http://schemas.openxmlformats.org/officeDocument/2006/relationships/notesMaster" Target="/ppt/notesMasters/notesMaster1.xml" Id="R2528aedd0e5c449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2bf29644e774b90" /><Relationship Type="http://schemas.openxmlformats.org/officeDocument/2006/relationships/notesMaster" Target="/ppt/notesMasters/notesMaster1.xml" Id="R38cb65fb9d484a2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e78b2e231da4f6e" /><Relationship Type="http://schemas.openxmlformats.org/officeDocument/2006/relationships/notesMaster" Target="/ppt/notesMasters/notesMaster1.xml" Id="R4ce07d152ea6443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8f22c26b3f64fcc" /><Relationship Type="http://schemas.openxmlformats.org/officeDocument/2006/relationships/notesMaster" Target="/ppt/notesMasters/notesMaster1.xml" Id="R0756566bb0f442a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4dc655a60294896" /><Relationship Type="http://schemas.openxmlformats.org/officeDocument/2006/relationships/notesMaster" Target="/ppt/notesMasters/notesMaster1.xml" Id="R635dcad27a404d6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25a1c6a41b44a0f" /><Relationship Type="http://schemas.openxmlformats.org/officeDocument/2006/relationships/notesMaster" Target="/ppt/notesMasters/notesMaster1.xml" Id="Ref7d4446f7ac434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d1b0c5e8e7406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180d670b2854127" /><Relationship Type="http://schemas.openxmlformats.org/officeDocument/2006/relationships/slideLayout" Target="/ppt/slideLayouts/slideLayout1.xml" Id="R22c6c75309504b9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c6c75309504b9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7667e3d444882" /><Relationship Type="http://schemas.openxmlformats.org/officeDocument/2006/relationships/notesSlide" Target="/ppt/notesSlides/notesSlide1.xml" Id="R0c17f2f42b82476c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f110db1fb4ae5" /><Relationship Type="http://schemas.openxmlformats.org/officeDocument/2006/relationships/notesSlide" Target="/ppt/notesSlides/notesSlide10.xml" Id="Rf00a03f0d4d042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b4cb2bfcc4db8" /><Relationship Type="http://schemas.openxmlformats.org/officeDocument/2006/relationships/notesSlide" Target="/ppt/notesSlides/notesSlide2.xml" Id="Rcaec803572954f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b971e6f94414d" /><Relationship Type="http://schemas.openxmlformats.org/officeDocument/2006/relationships/notesSlide" Target="/ppt/notesSlides/notesSlide3.xml" Id="Ra6f23704101d49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29f40089c47c9" /><Relationship Type="http://schemas.openxmlformats.org/officeDocument/2006/relationships/notesSlide" Target="/ppt/notesSlides/notesSlide4.xml" Id="R81672341ab5142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d052a5c0b4f52" /><Relationship Type="http://schemas.openxmlformats.org/officeDocument/2006/relationships/notesSlide" Target="/ppt/notesSlides/notesSlide5.xml" Id="Rbbf6ba8ddb7d41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8250d6ad74582" /><Relationship Type="http://schemas.openxmlformats.org/officeDocument/2006/relationships/notesSlide" Target="/ppt/notesSlides/notesSlide6.xml" Id="R3cec34b048614f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c28b2926a42ca" /><Relationship Type="http://schemas.openxmlformats.org/officeDocument/2006/relationships/notesSlide" Target="/ppt/notesSlides/notesSlide7.xml" Id="R80805895fd7f4c8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5850c078142ce" /><Relationship Type="http://schemas.openxmlformats.org/officeDocument/2006/relationships/notesSlide" Target="/ppt/notesSlides/notesSlide8.xml" Id="R865f9c75899b4dc2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f9b09c4864080" /><Relationship Type="http://schemas.openxmlformats.org/officeDocument/2006/relationships/notesSlide" Target="/ppt/notesSlides/notesSlide9.xml" Id="R8c6a319ba1fe43e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81A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1DF9110-4111-4E56-8110-E55A90E24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1A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B2DEFB6-CD39-4CF0-BF6C-F9D28686B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52500"/>
            <a:ext cx="85725" cy="3762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44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5CA0C47-FC26-4DE4-8A51-DC597126A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219200"/>
            <a:ext cx="838200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050" b="1">
                <a:solidFill>
                  <a:srgbClr val="FFFFFF"/>
                </a:solidFill>
              </a:defRPr>
            </a:pPr>
            <a:r>
              <a:rPr sz="4050" b="1">
                <a:solidFill>
                  <a:srgbClr val="FFFFFF"/>
                </a:solidFill>
              </a:rPr>
              <a:t>Draconic Realms</a:t>
            </a:r>
          </a:p>
          <a:p xmlns:a="http://schemas.openxmlformats.org/drawingml/2006/main">
            <a:pPr>
              <a:defRPr sz="4050" b="1">
                <a:solidFill>
                  <a:srgbClr val="FFFFFF"/>
                </a:solidFill>
              </a:defRPr>
            </a:pPr>
            <a:r>
              <a:rPr sz="4050" b="1">
                <a:solidFill>
                  <a:srgbClr val="FFFFFF"/>
                </a:solidFill>
              </a:rPr>
              <a:t>Creations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215E8E9-BC52-4206-B3A6-E19304C8E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800350"/>
            <a:ext cx="7524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DCE8F4"/>
                </a:solidFill>
              </a:defRPr>
            </a:pPr>
            <a:r>
              <a:rPr sz="2025" b="0">
                <a:solidFill>
                  <a:srgbClr val="DCE8F4"/>
                </a:solidFill>
              </a:rPr>
              <a:t>IPE, Business Plan &amp; Brand Introduction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CA30F10-0CC2-404E-96D9-257A245C0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429000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B9C9D8"/>
                </a:solidFill>
              </a:defRPr>
            </a:pPr>
            <a:r>
              <a:rPr sz="1350" b="0">
                <a:solidFill>
                  <a:srgbClr val="B9C9D8"/>
                </a:solidFill>
              </a:rPr>
              <a:t>Prepared by Eric Bryden |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E4EA9FB-8C44-4E6A-AE56-2B18FDE2E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086350"/>
            <a:ext cx="7810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D9A441"/>
                </a:solidFill>
              </a:defRPr>
            </a:pPr>
            <a:r>
              <a:rPr sz="2100" b="1">
                <a:solidFill>
                  <a:srgbClr val="D9A441"/>
                </a:solidFill>
              </a:rPr>
              <a:t>Building a legacy, one chapter at a time.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7C89287-4054-4901-A293-EAC9DE4CA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B9C9D8"/>
                </a:solidFill>
              </a:defRPr>
            </a:pPr>
            <a:r>
              <a:rPr sz="750" b="1">
                <a:solidFill>
                  <a:srgbClr val="B9C9D8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0856836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9964FA7-9344-4E07-892E-D1191932F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81A33"/>
                </a:solidFill>
              </a:defRPr>
            </a:pPr>
            <a:r>
              <a:rPr sz="2850" b="1">
                <a:solidFill>
                  <a:srgbClr val="081A33"/>
                </a:solidFill>
              </a:rPr>
              <a:t>Draconic Realms Creations is the next chapter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EC7B392-49C2-4B7A-AD5F-7063A2EE9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143000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526170"/>
                </a:solidFill>
              </a:defRPr>
            </a:pPr>
            <a:r>
              <a:rPr sz="1350" b="0">
                <a:solidFill>
                  <a:srgbClr val="526170"/>
                </a:solidFill>
              </a:rPr>
              <a:t>A structured, ethical, and creative path toward meaningful work.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D6C4EA5-C099-4BAA-86B1-0E3C599B0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6210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44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679B6D7-5532-4030-8879-E035DC886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238375"/>
            <a:ext cx="9810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325" b="1">
                <a:solidFill>
                  <a:srgbClr val="081A33"/>
                </a:solidFill>
              </a:defRPr>
            </a:pPr>
            <a:r>
              <a:rPr sz="2325" b="1">
                <a:solidFill>
                  <a:srgbClr val="081A33"/>
                </a:solidFill>
              </a:rPr>
              <a:t>My plan is not only to start a business. It is to build a sustainable way to use my education, experience, creativity, and commitment to helping others.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D4F0B4C-8909-41A1-B207-E125B70C9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7625" y="4238625"/>
            <a:ext cx="4476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44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E64537F-D65D-4B89-8BE3-07B920C6B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4810125"/>
            <a:ext cx="8763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10233E"/>
                </a:solidFill>
              </a:defRPr>
            </a:pPr>
            <a:r>
              <a:rPr sz="2100" b="0">
                <a:solidFill>
                  <a:srgbClr val="10233E"/>
                </a:solidFill>
              </a:rPr>
              <a:t>Thank you for considering this plan.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94AA006-CE0E-4DC1-98DB-EDE95DD04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0"/>
            <a:ext cx="6858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526170"/>
                </a:solidFill>
              </a:defRPr>
            </a:pPr>
            <a:r>
              <a:rPr sz="750" b="1">
                <a:solidFill>
                  <a:srgbClr val="526170"/>
                </a:solidFill>
              </a:rPr>
              <a:t>DRACONIC REALMS CREATIONS  |  IPE &amp; BUSINESS PLAN INTRODUCTION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3C216ED-60BD-4689-BF15-AB8F10091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526170"/>
                </a:solidFill>
              </a:defRPr>
            </a:pPr>
            <a:r>
              <a:rPr sz="750" b="1">
                <a:solidFill>
                  <a:srgbClr val="526170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49615860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B75D812-EA96-4D45-B840-167ECC496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81A33"/>
                </a:solidFill>
              </a:defRPr>
            </a:pPr>
            <a:r>
              <a:rPr sz="2850" b="1">
                <a:solidFill>
                  <a:srgbClr val="081A33"/>
                </a:solidFill>
              </a:rPr>
              <a:t>The purpose of today’s meeting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1ED6B5A-6E2C-4B8C-A311-8BAA1D37F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143000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526170"/>
                </a:solidFill>
              </a:defRPr>
            </a:pPr>
            <a:r>
              <a:rPr sz="1350" b="0">
                <a:solidFill>
                  <a:srgbClr val="526170"/>
                </a:solidFill>
              </a:rPr>
              <a:t>A clear path from experience to sustainable self-employment.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411CFD5-2F96-431F-B4D9-BC1471D43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6210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44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4CBDE18-1BB7-4B99-B878-833820A16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47875"/>
            <a:ext cx="54292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0233E"/>
                </a:solidFill>
              </a:defRPr>
            </a:pPr>
            <a:r>
              <a:rPr sz="2175" b="1">
                <a:solidFill>
                  <a:srgbClr val="10233E"/>
                </a:solidFill>
              </a:rPr>
              <a:t>My goal is to build Draconic Realms Creations into a sustainable, accessible digital communications and creative-technology business.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60C3DA0-8344-4EE1-8660-CB91B5A9F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52625"/>
            <a:ext cx="419100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F3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C98BEE6-E80D-4A1D-81BC-B6954FDA2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2238375"/>
            <a:ext cx="2952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81A33"/>
                </a:solidFill>
              </a:defRPr>
            </a:pPr>
            <a:r>
              <a:rPr sz="1875" b="1">
                <a:solidFill>
                  <a:srgbClr val="081A33"/>
                </a:solidFill>
              </a:rPr>
              <a:t>Today’s focus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621BD55-BB2C-4E1C-B11F-2376BB9CE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2762250"/>
            <a:ext cx="209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D9A441"/>
                </a:solidFill>
              </a:defRPr>
            </a:pPr>
            <a:r>
              <a:rPr sz="1650" b="1">
                <a:solidFill>
                  <a:srgbClr val="D9A441"/>
                </a:solidFill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F6093E2-45C2-472C-89D3-A371F0F93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2762250"/>
            <a:ext cx="30670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10233E"/>
                </a:solidFill>
              </a:defRPr>
            </a:pPr>
            <a:r>
              <a:rPr sz="1575" b="0">
                <a:solidFill>
                  <a:srgbClr val="10233E"/>
                </a:solidFill>
              </a:rPr>
              <a:t>My employment goal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01BA526-21D8-4566-A783-B3C7DEB7F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3314700"/>
            <a:ext cx="209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D9A441"/>
                </a:solidFill>
              </a:defRPr>
            </a:pPr>
            <a:r>
              <a:rPr sz="1650" b="1">
                <a:solidFill>
                  <a:srgbClr val="D9A441"/>
                </a:solidFill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3F7042B-C2C5-4889-8B34-37CE88300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3314700"/>
            <a:ext cx="30670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10233E"/>
                </a:solidFill>
              </a:defRPr>
            </a:pPr>
            <a:r>
              <a:rPr sz="1575" b="0">
                <a:solidFill>
                  <a:srgbClr val="10233E"/>
                </a:solidFill>
              </a:rPr>
              <a:t>How DRC serves clients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0652428-78A2-421E-B6C4-749E0C787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3867150"/>
            <a:ext cx="209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D9A441"/>
                </a:solidFill>
              </a:defRPr>
            </a:pPr>
            <a:r>
              <a:rPr sz="1650" b="1">
                <a:solidFill>
                  <a:srgbClr val="D9A441"/>
                </a:solidFill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97180E5-2C64-4FC3-9E3D-06598EF90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3867150"/>
            <a:ext cx="30670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10233E"/>
                </a:solidFill>
              </a:defRPr>
            </a:pPr>
            <a:r>
              <a:rPr sz="1575" b="0">
                <a:solidFill>
                  <a:srgbClr val="10233E"/>
                </a:solidFill>
              </a:rPr>
              <a:t>My business foundation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696132A-2A46-40FE-86FA-FB646BEC1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4419600"/>
            <a:ext cx="209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D9A441"/>
                </a:solidFill>
              </a:defRPr>
            </a:pPr>
            <a:r>
              <a:rPr sz="1650" b="1">
                <a:solidFill>
                  <a:srgbClr val="D9A441"/>
                </a:solidFill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31FAFA6-6AE8-4949-95F1-C31167B37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4419600"/>
            <a:ext cx="30670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10233E"/>
                </a:solidFill>
              </a:defRPr>
            </a:pPr>
            <a:r>
              <a:rPr sz="1575" b="0">
                <a:solidFill>
                  <a:srgbClr val="10233E"/>
                </a:solidFill>
              </a:rPr>
              <a:t>The support needed to move forward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875B931-BC17-4341-B0CE-210AA32A1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0"/>
            <a:ext cx="6858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526170"/>
                </a:solidFill>
              </a:defRPr>
            </a:pPr>
            <a:r>
              <a:rPr sz="750" b="1">
                <a:solidFill>
                  <a:srgbClr val="526170"/>
                </a:solidFill>
              </a:rPr>
              <a:t>DRACONIC REALMS CREATIONS  |  IPE &amp; BUSINESS PLAN INTRODUCTION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A1E20FC-5259-4CF3-967B-C25D5D931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526170"/>
                </a:solidFill>
              </a:defRPr>
            </a:pPr>
            <a:r>
              <a:rPr sz="750" b="1">
                <a:solidFill>
                  <a:srgbClr val="52617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83064035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D7573E9-85FA-454A-8B5F-6281EEB3E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81A33"/>
                </a:solidFill>
              </a:defRPr>
            </a:pPr>
            <a:r>
              <a:rPr sz="2850" b="1">
                <a:solidFill>
                  <a:srgbClr val="081A33"/>
                </a:solidFill>
              </a:rPr>
              <a:t>A career built around helping people grow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3BBDAAB-F149-4E60-B417-36E17D6F8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143000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526170"/>
                </a:solidFill>
              </a:defRPr>
            </a:pPr>
            <a:r>
              <a:rPr sz="1350" b="0">
                <a:solidFill>
                  <a:srgbClr val="526170"/>
                </a:solidFill>
              </a:rPr>
              <a:t>Education, guidance, communication, and technology are the foundation of DRC.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5076270-FC9D-4AD2-8BDB-9C5FD45C4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6210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44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845C326-393E-4AF6-B310-E953F0774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47875"/>
            <a:ext cx="209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D9A441"/>
                </a:solidFill>
              </a:defRPr>
            </a:pPr>
            <a:r>
              <a:rPr sz="1650" b="1">
                <a:solidFill>
                  <a:srgbClr val="D9A441"/>
                </a:solidFill>
              </a:rPr>
              <a:t>•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5D89986-4DFD-4DD0-BA82-1F6E8EC8B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047875"/>
            <a:ext cx="55435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10233E"/>
                </a:solidFill>
              </a:defRPr>
            </a:pPr>
            <a:r>
              <a:rPr sz="1575" b="0">
                <a:solidFill>
                  <a:srgbClr val="10233E"/>
                </a:solidFill>
              </a:rPr>
              <a:t>Student mentoring, tutoring-program leadership, advising, and college instruction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C8828DF-81EC-40C2-8956-E7809F213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00325"/>
            <a:ext cx="209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D9A441"/>
                </a:solidFill>
              </a:defRPr>
            </a:pPr>
            <a:r>
              <a:rPr sz="1650" b="1">
                <a:solidFill>
                  <a:srgbClr val="D9A441"/>
                </a:solidFill>
              </a:rPr>
              <a:t>•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3F60F61-86BB-4CD3-8182-5FB3A3EA0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600325"/>
            <a:ext cx="55435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10233E"/>
                </a:solidFill>
              </a:defRPr>
            </a:pPr>
            <a:r>
              <a:rPr sz="1575" b="0">
                <a:solidFill>
                  <a:srgbClr val="10233E"/>
                </a:solidFill>
              </a:rPr>
              <a:t>Computer-skills training that made technology more understandable and less intimidating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16D95DF-B04A-49E4-B82E-3E38E46ED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52775"/>
            <a:ext cx="209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D9A441"/>
                </a:solidFill>
              </a:defRPr>
            </a:pPr>
            <a:r>
              <a:rPr sz="1650" b="1">
                <a:solidFill>
                  <a:srgbClr val="D9A441"/>
                </a:solidFill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CF654A4-88F0-48F4-9F30-1431A482C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152775"/>
            <a:ext cx="55435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10233E"/>
                </a:solidFill>
              </a:defRPr>
            </a:pPr>
            <a:r>
              <a:rPr sz="1575" b="0">
                <a:solidFill>
                  <a:srgbClr val="10233E"/>
                </a:solidFill>
              </a:rPr>
              <a:t>Counseling-related support, case management, workforce development, and community guidance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72FDFB3-48A2-439C-900E-2C4256F5F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05225"/>
            <a:ext cx="209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D9A441"/>
                </a:solidFill>
              </a:defRPr>
            </a:pPr>
            <a:r>
              <a:rPr sz="1650" b="1">
                <a:solidFill>
                  <a:srgbClr val="D9A441"/>
                </a:solidFill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22432F3-997B-4544-A811-65A2C1726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705225"/>
            <a:ext cx="55435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10233E"/>
                </a:solidFill>
              </a:defRPr>
            </a:pPr>
            <a:r>
              <a:rPr sz="1575" b="0">
                <a:solidFill>
                  <a:srgbClr val="10233E"/>
                </a:solidFill>
              </a:rPr>
              <a:t>Website development, multimedia production, creator support, and digital communication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828D482-DC15-44A7-A744-24A3A1E54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2095500"/>
            <a:ext cx="366712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2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A8FE931-F546-4BF3-85D0-2652ECCEE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428875"/>
            <a:ext cx="28575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081A33"/>
                </a:solidFill>
              </a:defRPr>
            </a:pPr>
            <a:r>
              <a:rPr sz="1800" b="1">
                <a:solidFill>
                  <a:srgbClr val="081A33"/>
                </a:solidFill>
              </a:rPr>
              <a:t>What carries forward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A565A16-1AF5-4891-B443-513F271A5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000375"/>
            <a:ext cx="2714625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0233E"/>
                </a:solidFill>
              </a:defRPr>
            </a:pPr>
            <a:r>
              <a:rPr sz="1875" b="0">
                <a:solidFill>
                  <a:srgbClr val="10233E"/>
                </a:solidFill>
              </a:rPr>
              <a:t>Patient guidance</a:t>
            </a:r>
          </a:p>
          <a:p xmlns:a="http://schemas.openxmlformats.org/drawingml/2006/main">
            <a:pPr>
              <a:defRPr sz="1875" b="0">
                <a:solidFill>
                  <a:srgbClr val="10233E"/>
                </a:solidFill>
              </a:defRPr>
            </a:pPr>
            <a:r>
              <a:rPr sz="1875" b="0">
                <a:solidFill>
                  <a:srgbClr val="10233E"/>
                </a:solidFill>
              </a:rPr>
              <a:t>Clear communication</a:t>
            </a:r>
          </a:p>
          <a:p xmlns:a="http://schemas.openxmlformats.org/drawingml/2006/main">
            <a:pPr>
              <a:defRPr sz="1875" b="0">
                <a:solidFill>
                  <a:srgbClr val="10233E"/>
                </a:solidFill>
              </a:defRPr>
            </a:pPr>
            <a:r>
              <a:rPr sz="1875" b="0">
                <a:solidFill>
                  <a:srgbClr val="10233E"/>
                </a:solidFill>
              </a:rPr>
              <a:t>Practical problem-solving</a:t>
            </a:r>
          </a:p>
          <a:p xmlns:a="http://schemas.openxmlformats.org/drawingml/2006/main">
            <a:pPr>
              <a:defRPr sz="1875" b="0">
                <a:solidFill>
                  <a:srgbClr val="10233E"/>
                </a:solidFill>
              </a:defRPr>
            </a:pPr>
            <a:r>
              <a:rPr sz="1875" b="0">
                <a:solidFill>
                  <a:srgbClr val="10233E"/>
                </a:solidFill>
              </a:rPr>
              <a:t>Creative confidence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1D6AC22-C63B-4607-A005-C83B4A3FD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0"/>
            <a:ext cx="6858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526170"/>
                </a:solidFill>
              </a:defRPr>
            </a:pPr>
            <a:r>
              <a:rPr sz="750" b="1">
                <a:solidFill>
                  <a:srgbClr val="526170"/>
                </a:solidFill>
              </a:rPr>
              <a:t>DRACONIC REALMS CREATIONS  |  IPE &amp; BUSINESS PLAN INTRODUCTION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586AD7C-F08B-4950-8C83-B68256428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526170"/>
                </a:solidFill>
              </a:defRPr>
            </a:pPr>
            <a:r>
              <a:rPr sz="750" b="1">
                <a:solidFill>
                  <a:srgbClr val="52617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89909280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5D91DFF-650A-4A8A-A707-216F13028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81A33"/>
                </a:solidFill>
              </a:defRPr>
            </a:pPr>
            <a:r>
              <a:rPr sz="2850" b="1">
                <a:solidFill>
                  <a:srgbClr val="081A33"/>
                </a:solidFill>
              </a:rPr>
              <a:t>Education strengthens the business vision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5317809-DC8D-4DF4-A57C-52EC4341A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143000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526170"/>
                </a:solidFill>
              </a:defRPr>
            </a:pPr>
            <a:r>
              <a:rPr sz="1350" b="0">
                <a:solidFill>
                  <a:srgbClr val="526170"/>
                </a:solidFill>
              </a:rPr>
              <a:t>My learning connects directly to the services DRC will provide.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13FF3E4-AB13-41BC-9C8A-8BD385234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6210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44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2A5F75B-4386-4A74-8664-A1CCAC70B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47875"/>
            <a:ext cx="1714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1A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C76F1E1-D3AB-461E-9D9F-09E6C6D10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171700"/>
            <a:ext cx="133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A.S.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87DAC69-73FB-4B31-9F9E-CDE6BFFFE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2162175"/>
            <a:ext cx="5905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0233E"/>
                </a:solidFill>
              </a:defRPr>
            </a:pPr>
            <a:r>
              <a:rPr sz="1725" b="0">
                <a:solidFill>
                  <a:srgbClr val="10233E"/>
                </a:solidFill>
              </a:rPr>
              <a:t>Dependency Counseling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736C40A-E8F3-4C8D-AD2F-18DDEAEB1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733675"/>
            <a:ext cx="1714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1A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DE9AB1D-3118-41B4-9156-15A963F66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857500"/>
            <a:ext cx="133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B.A.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A58B07D-CE47-4E0B-AF7C-A2D2DA84A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2847975"/>
            <a:ext cx="5905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0233E"/>
                </a:solidFill>
              </a:defRPr>
            </a:pPr>
            <a:r>
              <a:rPr sz="1725" b="0">
                <a:solidFill>
                  <a:srgbClr val="10233E"/>
                </a:solidFill>
              </a:rPr>
              <a:t>Sociology of Law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5DD048C-3877-480D-8500-DD9C14405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19475"/>
            <a:ext cx="1714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1A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3191CAE-7ED3-45E6-A305-A943BC585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543300"/>
            <a:ext cx="133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M.S.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CD2EE24-85D8-47E2-B410-D0C7BAEC1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3533775"/>
            <a:ext cx="5905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0233E"/>
                </a:solidFill>
              </a:defRPr>
            </a:pPr>
            <a:r>
              <a:rPr sz="1725" b="0">
                <a:solidFill>
                  <a:srgbClr val="10233E"/>
                </a:solidFill>
              </a:rPr>
              <a:t>Media Design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E59DC04-C49A-4DAA-9345-005B8FD07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05275"/>
            <a:ext cx="1714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1A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47C1AED-657B-4371-9DBB-7030142D3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229100"/>
            <a:ext cx="133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Current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9278757-DA3A-43E5-9C71-AB35B4621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4219575"/>
            <a:ext cx="5905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0233E"/>
                </a:solidFill>
              </a:defRPr>
            </a:pPr>
            <a:r>
              <a:rPr sz="1725" b="0">
                <a:solidFill>
                  <a:srgbClr val="10233E"/>
                </a:solidFill>
              </a:rPr>
              <a:t>M.A. in Communication, SNHU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19DB676-5753-4267-87EA-7287C43C5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047875"/>
            <a:ext cx="2000250" cy="2476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F3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36DBC98-B528-4D03-B960-8414CBC9F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2333625"/>
            <a:ext cx="1619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081A33"/>
                </a:solidFill>
              </a:defRPr>
            </a:pPr>
            <a:r>
              <a:rPr sz="1500" b="1">
                <a:solidFill>
                  <a:srgbClr val="081A33"/>
                </a:solidFill>
              </a:rPr>
              <a:t>This brings together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00CE7A9-FD23-4701-B805-6F8ACF6FC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048000"/>
            <a:ext cx="15240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10233E"/>
                </a:solidFill>
              </a:defRPr>
            </a:pPr>
            <a:r>
              <a:rPr sz="1575" b="0">
                <a:solidFill>
                  <a:srgbClr val="10233E"/>
                </a:solidFill>
              </a:rPr>
              <a:t>Law</a:t>
            </a:r>
          </a:p>
          <a:p xmlns:a="http://schemas.openxmlformats.org/drawingml/2006/main">
            <a:pPr>
              <a:defRPr sz="1575" b="0">
                <a:solidFill>
                  <a:srgbClr val="10233E"/>
                </a:solidFill>
              </a:defRPr>
            </a:pPr>
            <a:r>
              <a:rPr sz="1575" b="0">
                <a:solidFill>
                  <a:srgbClr val="10233E"/>
                </a:solidFill>
              </a:rPr>
              <a:t>Ethics</a:t>
            </a:r>
          </a:p>
          <a:p xmlns:a="http://schemas.openxmlformats.org/drawingml/2006/main">
            <a:pPr>
              <a:defRPr sz="1575" b="0">
                <a:solidFill>
                  <a:srgbClr val="10233E"/>
                </a:solidFill>
              </a:defRPr>
            </a:pPr>
            <a:r>
              <a:rPr sz="1575" b="0">
                <a:solidFill>
                  <a:srgbClr val="10233E"/>
                </a:solidFill>
              </a:rPr>
              <a:t>Media design</a:t>
            </a:r>
          </a:p>
          <a:p xmlns:a="http://schemas.openxmlformats.org/drawingml/2006/main">
            <a:pPr>
              <a:defRPr sz="1575" b="0">
                <a:solidFill>
                  <a:srgbClr val="10233E"/>
                </a:solidFill>
              </a:defRPr>
            </a:pPr>
            <a:r>
              <a:rPr sz="1575" b="0">
                <a:solidFill>
                  <a:srgbClr val="10233E"/>
                </a:solidFill>
              </a:rPr>
              <a:t>Communication</a:t>
            </a:r>
          </a:p>
          <a:p xmlns:a="http://schemas.openxmlformats.org/drawingml/2006/main">
            <a:pPr>
              <a:defRPr sz="1575" b="0">
                <a:solidFill>
                  <a:srgbClr val="10233E"/>
                </a:solidFill>
              </a:defRPr>
            </a:pPr>
            <a:r>
              <a:rPr sz="1575" b="0">
                <a:solidFill>
                  <a:srgbClr val="10233E"/>
                </a:solidFill>
              </a:rPr>
              <a:t>Education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4721BCE-3127-4A47-9E71-78D9EBD4E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0"/>
            <a:ext cx="6858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526170"/>
                </a:solidFill>
              </a:defRPr>
            </a:pPr>
            <a:r>
              <a:rPr sz="750" b="1">
                <a:solidFill>
                  <a:srgbClr val="526170"/>
                </a:solidFill>
              </a:rPr>
              <a:t>DRACONIC REALMS CREATIONS  |  IPE &amp; BUSINESS PLAN INTRODUCTION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81DAA22-216D-4ADF-996B-6073024DD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526170"/>
                </a:solidFill>
              </a:defRPr>
            </a:pPr>
            <a:r>
              <a:rPr sz="750" b="1">
                <a:solidFill>
                  <a:srgbClr val="52617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74810017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65B397D-7F5B-446D-9A48-5444ADD60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81A33"/>
                </a:solidFill>
              </a:defRPr>
            </a:pPr>
            <a:r>
              <a:rPr sz="2850" b="1">
                <a:solidFill>
                  <a:srgbClr val="081A33"/>
                </a:solidFill>
              </a:rPr>
              <a:t>DRC is a communication and creative-technology business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C4ABFA3-5517-4C60-BFFE-F621A7B86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143000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526170"/>
                </a:solidFill>
              </a:defRPr>
            </a:pPr>
            <a:r>
              <a:rPr sz="1350" b="0">
                <a:solidFill>
                  <a:srgbClr val="526170"/>
                </a:solidFill>
              </a:rPr>
              <a:t>The business is broader than one product, platform, or audience.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3F3F405-5415-4E70-88AC-64C6BA67A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6210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44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A6F35BD-BE14-4FC1-ACE9-9D01E58B4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952625"/>
            <a:ext cx="3000375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F3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ADD0669-178E-4311-915D-1E99F7210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085975"/>
            <a:ext cx="25717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81A33"/>
                </a:solidFill>
              </a:defRPr>
            </a:pPr>
            <a:r>
              <a:rPr sz="1575" b="1">
                <a:solidFill>
                  <a:srgbClr val="081A33"/>
                </a:solidFill>
              </a:rPr>
              <a:t>Digital Communications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C8B8672-935E-4C59-82F9-C1388A1BC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48125" y="2047875"/>
            <a:ext cx="6667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10233E"/>
                </a:solidFill>
              </a:defRPr>
            </a:pPr>
            <a:r>
              <a:rPr sz="1425" b="0">
                <a:solidFill>
                  <a:srgbClr val="10233E"/>
                </a:solidFill>
              </a:rPr>
              <a:t>Websites, branding, content strategy, marketing, and communication planning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4C179E3-2FB2-4C15-88A3-6B0333797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28925"/>
            <a:ext cx="3000375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F3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8A48593-CF93-4111-806B-C9B3B1663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962275"/>
            <a:ext cx="25717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81A33"/>
                </a:solidFill>
              </a:defRPr>
            </a:pPr>
            <a:r>
              <a:rPr sz="1575" b="1">
                <a:solidFill>
                  <a:srgbClr val="081A33"/>
                </a:solidFill>
              </a:rPr>
              <a:t>Creative Studio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024DE84-3D23-41A2-A58F-4948DFD99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48125" y="2924175"/>
            <a:ext cx="6667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10233E"/>
                </a:solidFill>
              </a:defRPr>
            </a:pPr>
            <a:r>
              <a:rPr sz="1425" b="0">
                <a:solidFill>
                  <a:srgbClr val="10233E"/>
                </a:solidFill>
              </a:rPr>
              <a:t>Music, audio, visual design, storytelling, and multimedia production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E935184-FE72-4F81-9AF9-354353177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05225"/>
            <a:ext cx="3000375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F3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2D9FA8A-42D9-4A1B-8CE9-D709F2819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838575"/>
            <a:ext cx="25717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81A33"/>
                </a:solidFill>
              </a:defRPr>
            </a:pPr>
            <a:r>
              <a:rPr sz="1575" b="1">
                <a:solidFill>
                  <a:srgbClr val="081A33"/>
                </a:solidFill>
              </a:rPr>
              <a:t>Student Success &amp; Education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8073609-7D0B-4A81-8ECD-F894F7134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48125" y="3800475"/>
            <a:ext cx="6667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10233E"/>
                </a:solidFill>
              </a:defRPr>
            </a:pPr>
            <a:r>
              <a:rPr sz="1425" b="0">
                <a:solidFill>
                  <a:srgbClr val="10233E"/>
                </a:solidFill>
              </a:rPr>
              <a:t>Interactive resources, training materials, handbooks, and ScholarForge AI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779D5D1-531C-425B-9C51-640F21123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581525"/>
            <a:ext cx="3000375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F3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C86C202-24BB-4233-9C92-EAFEFD043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714875"/>
            <a:ext cx="25717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81A33"/>
                </a:solidFill>
              </a:defRPr>
            </a:pPr>
            <a:r>
              <a:rPr sz="1575" b="1">
                <a:solidFill>
                  <a:srgbClr val="081A33"/>
                </a:solidFill>
              </a:rPr>
              <a:t>Creator &amp; Community Support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1BA8AFD-B84A-4393-9BE4-02D8766F5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48125" y="4676775"/>
            <a:ext cx="6667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10233E"/>
                </a:solidFill>
              </a:defRPr>
            </a:pPr>
            <a:r>
              <a:rPr sz="1425" b="0">
                <a:solidFill>
                  <a:srgbClr val="10233E"/>
                </a:solidFill>
              </a:rPr>
              <a:t>Practical help with creative workflows, publishing, and digital confidence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992E9D1-B1F5-4E96-8E03-B3D2B0882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0"/>
            <a:ext cx="6858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526170"/>
                </a:solidFill>
              </a:defRPr>
            </a:pPr>
            <a:r>
              <a:rPr sz="750" b="1">
                <a:solidFill>
                  <a:srgbClr val="526170"/>
                </a:solidFill>
              </a:rPr>
              <a:t>DRACONIC REALMS CREATIONS  |  IPE &amp; BUSINESS PLAN INTRODUCTION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D4805EF-9E77-471A-95D5-715A08FCA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526170"/>
                </a:solidFill>
              </a:defRPr>
            </a:pPr>
            <a:r>
              <a:rPr sz="750" b="1">
                <a:solidFill>
                  <a:srgbClr val="52617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78112637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A73A354-5ADD-435F-8D7F-C99C41109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81A33"/>
                </a:solidFill>
              </a:defRPr>
            </a:pPr>
            <a:r>
              <a:rPr sz="2850" b="1">
                <a:solidFill>
                  <a:srgbClr val="081A33"/>
                </a:solidFill>
              </a:rPr>
              <a:t>DRC serves people with ideas worth building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C2761AA-E42A-4A3E-BBA0-D7CAD9F1A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143000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526170"/>
                </a:solidFill>
              </a:defRPr>
            </a:pPr>
            <a:r>
              <a:rPr sz="1350" b="0">
                <a:solidFill>
                  <a:srgbClr val="526170"/>
                </a:solidFill>
              </a:rPr>
              <a:t>The first customers are people who need clear, affordable, human support.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F7039AA-8E3C-418A-A194-9BDEDA0CC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6210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44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F1EA219-5D8E-47AA-9544-991E9EE63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43125"/>
            <a:ext cx="2381250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2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83EAC14-F928-41E1-BBDF-9D31A1713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00300"/>
            <a:ext cx="2000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081A33"/>
                </a:solidFill>
              </a:defRPr>
            </a:pPr>
            <a:r>
              <a:rPr sz="1725" b="1">
                <a:solidFill>
                  <a:srgbClr val="081A33"/>
                </a:solidFill>
              </a:rPr>
              <a:t>Small businesses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04BC4F5-784E-48C7-9708-3811877C6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105150"/>
            <a:ext cx="200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0233E"/>
                </a:solidFill>
              </a:defRPr>
            </a:pPr>
            <a:r>
              <a:rPr sz="1350" b="0">
                <a:solidFill>
                  <a:srgbClr val="10233E"/>
                </a:solidFill>
              </a:rPr>
              <a:t>A professional digital presence, clear messaging, and practical marketing support.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B6E02B4-36ED-4951-9BBC-72EF67451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2143125"/>
            <a:ext cx="2381250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2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AD78662-8AA9-4D29-A46E-A75AF2419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2400300"/>
            <a:ext cx="2000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081A33"/>
                </a:solidFill>
              </a:defRPr>
            </a:pPr>
            <a:r>
              <a:rPr sz="1725" b="1">
                <a:solidFill>
                  <a:srgbClr val="081A33"/>
                </a:solidFill>
              </a:rPr>
              <a:t>Creators and artists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2FDD759-94E0-4618-B85E-D2829E3E9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3105150"/>
            <a:ext cx="200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0233E"/>
                </a:solidFill>
              </a:defRPr>
            </a:pPr>
            <a:r>
              <a:rPr sz="1350" b="0">
                <a:solidFill>
                  <a:srgbClr val="10233E"/>
                </a:solidFill>
              </a:rPr>
              <a:t>Brand direction, content, creative workflows, and publishing support.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DAAD791-7A40-4E49-A327-93E0C598A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143125"/>
            <a:ext cx="2381250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2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21F5452-917E-4C89-9C49-76567D811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2400300"/>
            <a:ext cx="2000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081A33"/>
                </a:solidFill>
              </a:defRPr>
            </a:pPr>
            <a:r>
              <a:rPr sz="1725" b="1">
                <a:solidFill>
                  <a:srgbClr val="081A33"/>
                </a:solidFill>
              </a:rPr>
              <a:t>Educators and learners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23F2B37-1329-4C71-93B6-8EAD8A77D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3105150"/>
            <a:ext cx="200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0233E"/>
                </a:solidFill>
              </a:defRPr>
            </a:pPr>
            <a:r>
              <a:rPr sz="1350" b="0">
                <a:solidFill>
                  <a:srgbClr val="10233E"/>
                </a:solidFill>
              </a:rPr>
              <a:t>Ethical, accessible resources and technology-supported learning.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463C1FD-C1DF-409C-BE1D-B624CFF30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2143125"/>
            <a:ext cx="2381250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2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67084CB-0F5E-4BAB-9424-D4B1A1937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96325" y="2400300"/>
            <a:ext cx="2000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081A33"/>
                </a:solidFill>
              </a:defRPr>
            </a:pPr>
            <a:r>
              <a:rPr sz="1725" b="1">
                <a:solidFill>
                  <a:srgbClr val="081A33"/>
                </a:solidFill>
              </a:rPr>
              <a:t>Community groups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9B7ACAD-64B8-49BD-9C40-CB55CC50A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96325" y="3105150"/>
            <a:ext cx="200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0233E"/>
                </a:solidFill>
              </a:defRPr>
            </a:pPr>
            <a:r>
              <a:rPr sz="1350" b="0">
                <a:solidFill>
                  <a:srgbClr val="10233E"/>
                </a:solidFill>
              </a:rPr>
              <a:t>Mission storytelling, outreach, training, and digital communication.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C1119F0-345F-46D4-ABE6-E8B89CEB1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0"/>
            <a:ext cx="6858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526170"/>
                </a:solidFill>
              </a:defRPr>
            </a:pPr>
            <a:r>
              <a:rPr sz="750" b="1">
                <a:solidFill>
                  <a:srgbClr val="526170"/>
                </a:solidFill>
              </a:rPr>
              <a:t>DRACONIC REALMS CREATIONS  |  IPE &amp; BUSINESS PLAN INTRODUCTION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9BC02CE-A876-419F-BBDE-E65866F84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526170"/>
                </a:solidFill>
              </a:defRPr>
            </a:pPr>
            <a:r>
              <a:rPr sz="750" b="1">
                <a:solidFill>
                  <a:srgbClr val="526170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64706746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0F8299B-84AA-40DD-8A95-9FC97EFCC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81A33"/>
                </a:solidFill>
              </a:defRPr>
            </a:pPr>
            <a:r>
              <a:rPr sz="2850" b="1">
                <a:solidFill>
                  <a:srgbClr val="081A33"/>
                </a:solidFill>
              </a:rPr>
              <a:t>The business is guided by trust and integrity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C1986C3-15BE-4446-A85C-99B0CCEFA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143000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526170"/>
                </a:solidFill>
              </a:defRPr>
            </a:pPr>
            <a:r>
              <a:rPr sz="1350" b="0">
                <a:solidFill>
                  <a:srgbClr val="526170"/>
                </a:solidFill>
              </a:rPr>
              <a:t>The Ethics Handbook turns values into working standards.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4DFF4F5-DE67-46A9-B713-165AF819A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6210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44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9C34C8D-C1A3-48D1-B4FB-ACF8E33AD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47875"/>
            <a:ext cx="7239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10233E"/>
                </a:solidFill>
              </a:defRPr>
            </a:pPr>
            <a:r>
              <a:rPr sz="2025" b="1">
                <a:solidFill>
                  <a:srgbClr val="10233E"/>
                </a:solidFill>
              </a:rPr>
              <a:t>DRC will create and communicate responsibly—protecting people, their work, and their trust.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6DDF898-0C22-44EA-AB0D-3EEC15685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0"/>
            <a:ext cx="209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D9A441"/>
                </a:solidFill>
              </a:defRPr>
            </a:pPr>
            <a:r>
              <a:rPr sz="1650" b="1">
                <a:solidFill>
                  <a:srgbClr val="D9A441"/>
                </a:solidFill>
              </a:rPr>
              <a:t>•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9D9207C-0650-4DAD-B7D4-F322A55D3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857500"/>
            <a:ext cx="51625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10233E"/>
                </a:solidFill>
              </a:defRPr>
            </a:pPr>
            <a:r>
              <a:rPr sz="1575" b="0">
                <a:solidFill>
                  <a:srgbClr val="10233E"/>
                </a:solidFill>
              </a:rPr>
              <a:t>Truth and transparency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92C753B-58BD-4A88-85F0-2BEC5C544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09950"/>
            <a:ext cx="209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D9A441"/>
                </a:solidFill>
              </a:defRPr>
            </a:pPr>
            <a:r>
              <a:rPr sz="1650" b="1">
                <a:solidFill>
                  <a:srgbClr val="D9A441"/>
                </a:solidFill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D98B029-D0AD-4552-B015-F22F3F0DB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409950"/>
            <a:ext cx="51625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10233E"/>
                </a:solidFill>
              </a:defRPr>
            </a:pPr>
            <a:r>
              <a:rPr sz="1575" b="0">
                <a:solidFill>
                  <a:srgbClr val="10233E"/>
                </a:solidFill>
              </a:rPr>
              <a:t>Copyright and privacy respect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F0C4C59-2A29-42F1-AD50-25286367D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62400"/>
            <a:ext cx="209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D9A441"/>
                </a:solidFill>
              </a:defRPr>
            </a:pPr>
            <a:r>
              <a:rPr sz="1650" b="1">
                <a:solidFill>
                  <a:srgbClr val="D9A441"/>
                </a:solidFill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C7AF945-C562-4EC3-8FFA-DF1E442DB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962400"/>
            <a:ext cx="51625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10233E"/>
                </a:solidFill>
              </a:defRPr>
            </a:pPr>
            <a:r>
              <a:rPr sz="1575" b="0">
                <a:solidFill>
                  <a:srgbClr val="10233E"/>
                </a:solidFill>
              </a:rPr>
              <a:t>Accessibility and informed consent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AC9C796-9B2E-4EF3-B365-DA48DE3C2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514850"/>
            <a:ext cx="209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D9A441"/>
                </a:solidFill>
              </a:defRPr>
            </a:pPr>
            <a:r>
              <a:rPr sz="1650" b="1">
                <a:solidFill>
                  <a:srgbClr val="D9A441"/>
                </a:solidFill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23DE44D-07EE-4709-8BDE-18CB0EA10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514850"/>
            <a:ext cx="51625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10233E"/>
                </a:solidFill>
              </a:defRPr>
            </a:pPr>
            <a:r>
              <a:rPr sz="1575" b="0">
                <a:solidFill>
                  <a:srgbClr val="10233E"/>
                </a:solidFill>
              </a:rPr>
              <a:t>Ethical AI use with human review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604ABDF-AE36-48A7-97B7-5EBA3A790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67300"/>
            <a:ext cx="209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D9A441"/>
                </a:solidFill>
              </a:defRPr>
            </a:pPr>
            <a:r>
              <a:rPr sz="1650" b="1">
                <a:solidFill>
                  <a:srgbClr val="D9A441"/>
                </a:solidFill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350F6C4-0B5B-411C-9718-B1C17D3C9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067300"/>
            <a:ext cx="51625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10233E"/>
                </a:solidFill>
              </a:defRPr>
            </a:pPr>
            <a:r>
              <a:rPr sz="1575" b="0">
                <a:solidFill>
                  <a:srgbClr val="10233E"/>
                </a:solidFill>
              </a:rPr>
              <a:t>Professional accountability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714FC45-2134-42BC-9396-8D64B3FBA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095500"/>
            <a:ext cx="2857500" cy="2714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1A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92E7C11-A6C2-4CFE-8507-1C7427D86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2628900"/>
            <a:ext cx="2190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Digital Communication</a:t>
            </a:r>
          </a:p>
          <a:p xmlns:a="http://schemas.openxmlformats.org/drawingml/2006/main">
            <a:pPr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Law &amp; Ethics</a:t>
            </a:r>
          </a:p>
          <a:p xmlns:a="http://schemas.openxmlformats.org/drawingml/2006/main">
            <a:pPr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Handbook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A4819D1-80AD-48CC-B676-9D91413CF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3952875"/>
            <a:ext cx="2190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D9A441"/>
                </a:solidFill>
              </a:defRPr>
            </a:pPr>
            <a:r>
              <a:rPr sz="1350" b="1">
                <a:solidFill>
                  <a:srgbClr val="D9A441"/>
                </a:solidFill>
              </a:rPr>
              <a:t>A living guide for every project.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EED4CB3-29BD-4A9D-8DC5-02FDC24D3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0"/>
            <a:ext cx="6858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526170"/>
                </a:solidFill>
              </a:defRPr>
            </a:pPr>
            <a:r>
              <a:rPr sz="750" b="1">
                <a:solidFill>
                  <a:srgbClr val="526170"/>
                </a:solidFill>
              </a:rPr>
              <a:t>DRACONIC REALMS CREATIONS  |  IPE &amp; BUSINESS PLAN INTRODUCTION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DB8A71F-614F-4C2D-B6CF-C8CB3056A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526170"/>
                </a:solidFill>
              </a:defRPr>
            </a:pPr>
            <a:r>
              <a:rPr sz="750" b="1">
                <a:solidFill>
                  <a:srgbClr val="526170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5082600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CBB9286-1DFD-4F46-BF9E-A2803653A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81A33"/>
                </a:solidFill>
              </a:defRPr>
            </a:pPr>
            <a:r>
              <a:rPr sz="2850" b="1">
                <a:solidFill>
                  <a:srgbClr val="081A33"/>
                </a:solidFill>
              </a:rPr>
              <a:t>A measured plan for sustainable growth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603A5E5-BA4D-4876-B2AA-9A4D800EF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143000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526170"/>
                </a:solidFill>
              </a:defRPr>
            </a:pPr>
            <a:r>
              <a:rPr sz="1350" b="0">
                <a:solidFill>
                  <a:srgbClr val="526170"/>
                </a:solidFill>
              </a:rPr>
              <a:t>DRC will grow through clear milestones, not rushed promises.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7C20E0C-1231-47A9-8F87-AB7BF6E7F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6210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44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CABB2F8-3FF9-4F88-AA83-FB551B4D7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47875"/>
            <a:ext cx="17145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D9A441"/>
                </a:solidFill>
              </a:defRPr>
            </a:pPr>
            <a:r>
              <a:rPr sz="1800" b="1">
                <a:solidFill>
                  <a:srgbClr val="D9A441"/>
                </a:solidFill>
              </a:rPr>
              <a:t>Now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6FE4243-033A-4682-BEB1-97AFEA772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2105025"/>
            <a:ext cx="1524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44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DEA4BEE-9E40-4468-B120-3800E4228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2019300"/>
            <a:ext cx="7239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0233E"/>
                </a:solidFill>
              </a:defRPr>
            </a:pPr>
            <a:r>
              <a:rPr sz="1650" b="0">
                <a:solidFill>
                  <a:srgbClr val="10233E"/>
                </a:solidFill>
              </a:rPr>
              <a:t>Complete the IPE, business plan, ethics handbook, website, and portfolio foundation.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F5530C6-605A-4CD3-BAA9-C65E72066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14675"/>
            <a:ext cx="17145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D9A441"/>
                </a:solidFill>
              </a:defRPr>
            </a:pPr>
            <a:r>
              <a:rPr sz="1800" b="1">
                <a:solidFill>
                  <a:srgbClr val="D9A441"/>
                </a:solidFill>
              </a:rPr>
              <a:t>2026-27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E57BB4F-C2CF-45E2-8C76-7D37E0AC4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3171825"/>
            <a:ext cx="1524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44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66DACF0-9C10-45F3-BAE0-8559038A1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086100"/>
            <a:ext cx="7239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0233E"/>
                </a:solidFill>
              </a:defRPr>
            </a:pPr>
            <a:r>
              <a:rPr sz="1650" b="0">
                <a:solidFill>
                  <a:srgbClr val="10233E"/>
                </a:solidFill>
              </a:rPr>
              <a:t>Complete graduate education, package services, develop outreach, and secure early paid projects.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DAB57DC-5EB1-4F5B-ACE8-79A7B1D44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81475"/>
            <a:ext cx="17145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D9A441"/>
                </a:solidFill>
              </a:defRPr>
            </a:pPr>
            <a:r>
              <a:rPr sz="1800" b="1">
                <a:solidFill>
                  <a:srgbClr val="D9A441"/>
                </a:solidFill>
              </a:rPr>
              <a:t>Next stage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1E04D29-6888-4274-9639-61D4EE84F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4238625"/>
            <a:ext cx="1524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44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ACBFA61-CB7D-4796-9C55-6B1631B9E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4152900"/>
            <a:ext cx="7239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0233E"/>
                </a:solidFill>
              </a:defRPr>
            </a:pPr>
            <a:r>
              <a:rPr sz="1650" b="0">
                <a:solidFill>
                  <a:srgbClr val="10233E"/>
                </a:solidFill>
              </a:rPr>
              <a:t>Build repeat customers, digital products, partnerships, and steady business activity.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0116B7A-6045-4312-8F59-45398D463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0"/>
            <a:ext cx="6858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526170"/>
                </a:solidFill>
              </a:defRPr>
            </a:pPr>
            <a:r>
              <a:rPr sz="750" b="1">
                <a:solidFill>
                  <a:srgbClr val="526170"/>
                </a:solidFill>
              </a:rPr>
              <a:t>DRACONIC REALMS CREATIONS  |  IPE &amp; BUSINESS PLAN INTRODUCTION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71E7B39-6B28-4542-939A-7D086C8DD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526170"/>
                </a:solidFill>
              </a:defRPr>
            </a:pPr>
            <a:r>
              <a:rPr sz="750" b="1">
                <a:solidFill>
                  <a:srgbClr val="526170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05776875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7055F49-2DC9-4935-9695-ABBA17F99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81A33"/>
                </a:solidFill>
              </a:defRPr>
            </a:pPr>
            <a:r>
              <a:rPr sz="2850" b="1">
                <a:solidFill>
                  <a:srgbClr val="081A33"/>
                </a:solidFill>
              </a:rPr>
              <a:t>What I am asking ACCES-VR to help me build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1B59F7B-1636-4E29-AC89-DE37FF044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143000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526170"/>
                </a:solidFill>
              </a:defRPr>
            </a:pPr>
            <a:r>
              <a:rPr sz="1350" b="0">
                <a:solidFill>
                  <a:srgbClr val="526170"/>
                </a:solidFill>
              </a:rPr>
              <a:t>Support that connects directly to the self-employment outcome.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3EECA16-1BD5-4A38-949B-722F420E1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6210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44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DF0425F-84E3-42A7-9AF1-2514D0599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952625"/>
            <a:ext cx="209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D9A441"/>
                </a:solidFill>
              </a:defRPr>
            </a:pPr>
            <a:r>
              <a:rPr sz="1650" b="1">
                <a:solidFill>
                  <a:srgbClr val="D9A441"/>
                </a:solidFill>
              </a:rPr>
              <a:t>•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3650A36-F6B6-4864-908E-074705043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1952625"/>
            <a:ext cx="92583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10233E"/>
                </a:solidFill>
              </a:defRPr>
            </a:pPr>
            <a:r>
              <a:rPr sz="1575" b="0">
                <a:solidFill>
                  <a:srgbClr val="10233E"/>
                </a:solidFill>
              </a:rPr>
              <a:t>Vocational counseling and self-employment planning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6F21CA9-9149-4090-8849-F105070FC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05075"/>
            <a:ext cx="209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D9A441"/>
                </a:solidFill>
              </a:defRPr>
            </a:pPr>
            <a:r>
              <a:rPr sz="1650" b="1">
                <a:solidFill>
                  <a:srgbClr val="D9A441"/>
                </a:solidFill>
              </a:rPr>
              <a:t>•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27CDCF2-4953-46D6-82D8-67C688A19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505075"/>
            <a:ext cx="92583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10233E"/>
                </a:solidFill>
              </a:defRPr>
            </a:pPr>
            <a:r>
              <a:rPr sz="1575" b="0">
                <a:solidFill>
                  <a:srgbClr val="10233E"/>
                </a:solidFill>
              </a:rPr>
              <a:t>Business-plan development, mentoring, and customer-development guidance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6C90F84-EEE4-43B6-AFF2-80DE376EB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57525"/>
            <a:ext cx="209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D9A441"/>
                </a:solidFill>
              </a:defRPr>
            </a:pPr>
            <a:r>
              <a:rPr sz="1650" b="1">
                <a:solidFill>
                  <a:srgbClr val="D9A441"/>
                </a:solidFill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48854CD-3796-4C5B-8C49-A251F70EE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057525"/>
            <a:ext cx="92583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10233E"/>
                </a:solidFill>
              </a:defRPr>
            </a:pPr>
            <a:r>
              <a:rPr sz="1575" b="0">
                <a:solidFill>
                  <a:srgbClr val="10233E"/>
                </a:solidFill>
              </a:rPr>
              <a:t>Education and training support connected to the approved employment goal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017F5D8-A351-4ABB-B031-93E4105F8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09975"/>
            <a:ext cx="209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D9A441"/>
                </a:solidFill>
              </a:defRPr>
            </a:pPr>
            <a:r>
              <a:rPr sz="1650" b="1">
                <a:solidFill>
                  <a:srgbClr val="D9A441"/>
                </a:solidFill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ACED62E-36B3-41C0-9B54-90320E538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609975"/>
            <a:ext cx="92583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10233E"/>
                </a:solidFill>
              </a:defRPr>
            </a:pPr>
            <a:r>
              <a:rPr sz="1575" b="0">
                <a:solidFill>
                  <a:srgbClr val="10233E"/>
                </a:solidFill>
              </a:rPr>
              <a:t>Accessibility, organization, and sustainable workflow supports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5C28A8F-E7D3-400D-902D-A0703E76E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62425"/>
            <a:ext cx="209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D9A441"/>
                </a:solidFill>
              </a:defRPr>
            </a:pPr>
            <a:r>
              <a:rPr sz="1650" b="1">
                <a:solidFill>
                  <a:srgbClr val="D9A441"/>
                </a:solidFill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F4F9B2E-AD68-4072-82EB-380856BAD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162425"/>
            <a:ext cx="92583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10233E"/>
                </a:solidFill>
              </a:defRPr>
            </a:pPr>
            <a:r>
              <a:rPr sz="1575" b="0">
                <a:solidFill>
                  <a:srgbClr val="10233E"/>
                </a:solidFill>
              </a:rPr>
              <a:t>Benefits counseling before self-employment earnings begin or change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85B1AA1-58DA-4676-B587-C030B33FB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14875"/>
            <a:ext cx="209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D9A441"/>
                </a:solidFill>
              </a:defRPr>
            </a:pPr>
            <a:r>
              <a:rPr sz="1650" b="1">
                <a:solidFill>
                  <a:srgbClr val="D9A441"/>
                </a:solidFill>
              </a:rPr>
              <a:t>•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5DFE567-A917-4895-B36E-3CBCA76B9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714875"/>
            <a:ext cx="92583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10233E"/>
                </a:solidFill>
              </a:defRPr>
            </a:pPr>
            <a:r>
              <a:rPr sz="1575" b="0">
                <a:solidFill>
                  <a:srgbClr val="10233E"/>
                </a:solidFill>
              </a:rPr>
              <a:t>Regular progress reviews and practical next-step planning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4B33D34-765D-4564-9F72-798AB1BC3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0"/>
            <a:ext cx="6858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526170"/>
                </a:solidFill>
              </a:defRPr>
            </a:pPr>
            <a:r>
              <a:rPr sz="750" b="1">
                <a:solidFill>
                  <a:srgbClr val="526170"/>
                </a:solidFill>
              </a:rPr>
              <a:t>DRACONIC REALMS CREATIONS  |  IPE &amp; BUSINESS PLAN INTRODUCTION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11787A1-B9EF-4D6D-94CF-246E33083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526170"/>
                </a:solidFill>
              </a:defRPr>
            </a:pPr>
            <a:r>
              <a:rPr sz="750" b="1">
                <a:solidFill>
                  <a:srgbClr val="526170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79185860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2026-08-13T11:03:56.4120000Z</dcterms:created>
  <dcterms:modified xsi:type="dcterms:W3CDTF">2026-08-13T11:03:56.4120000Z</dcterms:modified>
</coreProperties>
</file>